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2101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0044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3017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80689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6062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3788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72596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753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1537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44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3182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04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8677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2559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525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40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606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88051F3-0146-492F-9416-76E6FCA5F96C}" type="datetimeFigureOut">
              <a:rPr lang="ru-RU" smtClean="0"/>
              <a:t>23.04.2025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5F3EF32-30EC-4A55-BEDE-70B04439E5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3051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44316" y="978232"/>
            <a:ext cx="9440034" cy="182880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Партизанское движение в годы Великой Отечественной войны.</a:t>
            </a:r>
            <a:endParaRPr lang="ru-RU" dirty="0"/>
          </a:p>
        </p:txBody>
      </p:sp>
      <p:pic>
        <p:nvPicPr>
          <p:cNvPr id="1026" name="Picture 2" descr="Партизаны отряда Боровского района в разведке. Автор В. Зунин. Московская область. Ноябрь — декабрь 1941 года. Главархив Москвы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093" y="3953728"/>
            <a:ext cx="4264025" cy="213201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Главархив Москвы подготовил виртуальную выставку, посвященную партизанскому движению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9275" y="3956659"/>
            <a:ext cx="4258164" cy="212908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598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>
                <a:effectLst/>
              </a:rPr>
              <a:t>Основные положения:</a:t>
            </a:r>
            <a:endParaRPr lang="ru-RU" dirty="0">
              <a:effectLst/>
            </a:endParaRPr>
          </a:p>
          <a:p>
            <a:r>
              <a:rPr lang="ru-RU" dirty="0">
                <a:effectLst/>
              </a:rPr>
              <a:t>Партизанское движение — массовое сопротивление в тылу врага.</a:t>
            </a:r>
          </a:p>
          <a:p>
            <a:r>
              <a:rPr lang="ru-RU" b="1" dirty="0">
                <a:effectLst/>
              </a:rPr>
              <a:t>Цель:</a:t>
            </a:r>
            <a:r>
              <a:rPr lang="ru-RU" dirty="0">
                <a:effectLst/>
              </a:rPr>
              <a:t> Дезорганизация противника, помощь Красной Армии.</a:t>
            </a:r>
          </a:p>
          <a:p>
            <a:r>
              <a:rPr lang="ru-RU" b="1" dirty="0">
                <a:effectLst/>
              </a:rPr>
              <a:t>Масштаб:</a:t>
            </a:r>
            <a:r>
              <a:rPr lang="ru-RU" dirty="0">
                <a:effectLst/>
              </a:rPr>
              <a:t> К 1943 г. — более 1 млн участников.</a:t>
            </a:r>
          </a:p>
          <a:p>
            <a:r>
              <a:rPr lang="ru-RU" b="1" dirty="0">
                <a:effectLst/>
              </a:rPr>
              <a:t>Координация:</a:t>
            </a:r>
            <a:r>
              <a:rPr lang="ru-RU" dirty="0">
                <a:effectLst/>
              </a:rPr>
              <a:t> Центральный штаб партизанского движения (ЦШПД) с 1942 г.</a:t>
            </a:r>
          </a:p>
          <a:p>
            <a:pPr marL="3690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5503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effectLst/>
              </a:rPr>
              <a:t>Формирование и структура </a:t>
            </a:r>
            <a:r>
              <a:rPr lang="ru-RU" b="1" dirty="0" smtClean="0">
                <a:effectLst/>
              </a:rPr>
              <a:t>движения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>
                <a:effectLst/>
              </a:rPr>
              <a:t>Начало:</a:t>
            </a:r>
            <a:r>
              <a:rPr lang="ru-RU" dirty="0">
                <a:effectLst/>
              </a:rPr>
              <a:t> Стихийные отряды летом 1941 г.</a:t>
            </a:r>
          </a:p>
          <a:p>
            <a:r>
              <a:rPr lang="ru-RU" b="1" dirty="0">
                <a:effectLst/>
              </a:rPr>
              <a:t>Систематизация: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30 мая 1942 г. — создание ЦШПД (руководитель — П.К. Пономаренко).</a:t>
            </a:r>
          </a:p>
          <a:p>
            <a:r>
              <a:rPr lang="ru-RU" b="1" dirty="0">
                <a:effectLst/>
              </a:rPr>
              <a:t>Структура: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Отряды (100–300 человек).</a:t>
            </a:r>
          </a:p>
          <a:p>
            <a:pPr lvl="1"/>
            <a:r>
              <a:rPr lang="ru-RU" dirty="0">
                <a:effectLst/>
              </a:rPr>
              <a:t>Бригады (до нескольких тысяч).</a:t>
            </a:r>
          </a:p>
          <a:p>
            <a:pPr lvl="1"/>
            <a:r>
              <a:rPr lang="ru-RU" dirty="0">
                <a:effectLst/>
              </a:rPr>
              <a:t>Соединения (например, отряд С.А. Ковпака).</a:t>
            </a:r>
          </a:p>
          <a:p>
            <a:r>
              <a:rPr lang="ru-RU" b="1" dirty="0">
                <a:effectLst/>
              </a:rPr>
              <a:t>Примеры: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Подпольная «Молодая гвардия» в Краснодоне</a:t>
            </a:r>
            <a:r>
              <a:rPr lang="ru-RU" dirty="0" smtClean="0">
                <a:effectLst/>
              </a:rPr>
              <a:t>.</a:t>
            </a:r>
            <a:endParaRPr lang="ru-RU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58723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effectLst/>
              </a:rPr>
              <a:t>Методы </a:t>
            </a:r>
            <a:r>
              <a:rPr lang="ru-RU" b="1" dirty="0" smtClean="0">
                <a:effectLst/>
              </a:rPr>
              <a:t>борьбы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>
                <a:effectLst/>
              </a:rPr>
              <a:t>Диверсии: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Операция «Рельсовая война» (1943 г.): уничтожено 215 тыс. рельсов.</a:t>
            </a:r>
          </a:p>
          <a:p>
            <a:r>
              <a:rPr lang="ru-RU" b="1" dirty="0">
                <a:effectLst/>
              </a:rPr>
              <a:t>Разведка: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Передача данных о плане «Цитадель» перед Курской битвой.</a:t>
            </a:r>
          </a:p>
          <a:p>
            <a:r>
              <a:rPr lang="ru-RU" b="1" dirty="0">
                <a:effectLst/>
              </a:rPr>
              <a:t>Пропаганда: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Газеты («Партизанская правда»), листовки.</a:t>
            </a:r>
          </a:p>
          <a:p>
            <a:r>
              <a:rPr lang="ru-RU" b="1" dirty="0">
                <a:effectLst/>
              </a:rPr>
              <a:t>«Выжженная земля»: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Уничтожение инфраструктуры при отступлении врага</a:t>
            </a:r>
            <a:r>
              <a:rPr lang="ru-RU" dirty="0" smtClean="0">
                <a:effectLst/>
              </a:rPr>
              <a:t>.</a:t>
            </a:r>
            <a:endParaRPr lang="ru-RU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74029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icture background"/>
          <p:cNvPicPr>
            <a:picLocks noGrp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000" y="360000"/>
            <a:ext cx="11473200" cy="61380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411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effectLst/>
              </a:rPr>
              <a:t>Взаимодействие с Красной </a:t>
            </a:r>
            <a:r>
              <a:rPr lang="ru-RU" b="1" dirty="0" smtClean="0">
                <a:effectLst/>
              </a:rPr>
              <a:t>Армией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>
                <a:effectLst/>
              </a:rPr>
              <a:t>Операция «Багратион» (1944 г.):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Партизаны за неделю до наступления вывели из строя ж/д пути в Белоруссии.</a:t>
            </a:r>
          </a:p>
          <a:p>
            <a:r>
              <a:rPr lang="ru-RU" b="1" dirty="0">
                <a:effectLst/>
              </a:rPr>
              <a:t>Итоги войны: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Уничтожено: 1,5 млн солдат противника, 20 тыс. эшелонов, 12 тыс. мостов.</a:t>
            </a:r>
          </a:p>
          <a:p>
            <a:r>
              <a:rPr lang="ru-RU" b="1" dirty="0">
                <a:effectLst/>
              </a:rPr>
              <a:t>Роль:</a:t>
            </a:r>
            <a:r>
              <a:rPr lang="ru-RU" dirty="0">
                <a:effectLst/>
              </a:rPr>
              <a:t> Партизаны = «второй фронт» в тылу врага</a:t>
            </a:r>
            <a:r>
              <a:rPr lang="ru-RU" dirty="0" smtClean="0">
                <a:effectLst/>
              </a:rPr>
              <a:t>.</a:t>
            </a:r>
            <a:endParaRPr lang="ru-RU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02663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effectLst/>
              </a:rPr>
              <a:t>Проблемы и </a:t>
            </a:r>
            <a:r>
              <a:rPr lang="ru-RU" b="1" dirty="0" smtClean="0">
                <a:effectLst/>
              </a:rPr>
              <a:t>противоречия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1732450"/>
            <a:ext cx="10227970" cy="2104054"/>
          </a:xfrm>
        </p:spPr>
        <p:txBody>
          <a:bodyPr>
            <a:normAutofit fontScale="92500" lnSpcReduction="20000"/>
          </a:bodyPr>
          <a:lstStyle/>
          <a:p>
            <a:r>
              <a:rPr lang="ru-RU" b="1" dirty="0">
                <a:effectLst/>
              </a:rPr>
              <a:t>Нехватка оружия: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40% партизан в 1941–1942 гг. — с охотничьими ружьями.</a:t>
            </a:r>
          </a:p>
          <a:p>
            <a:r>
              <a:rPr lang="ru-RU" b="1" dirty="0">
                <a:effectLst/>
              </a:rPr>
              <a:t>Карательные операции: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Операция «Зимнее волшебство» (1943 г.): сожжено 158 деревень в Белоруссии.</a:t>
            </a:r>
          </a:p>
          <a:p>
            <a:r>
              <a:rPr lang="ru-RU" b="1" dirty="0">
                <a:effectLst/>
              </a:rPr>
              <a:t>Внутренние конфликты: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Столкновения из-за ресурсов (пример: Брянские леса, 1942 г</a:t>
            </a:r>
            <a:r>
              <a:rPr lang="ru-RU" dirty="0" smtClean="0">
                <a:effectLst/>
              </a:rPr>
              <a:t>.).</a:t>
            </a:r>
            <a:endParaRPr lang="ru-RU" dirty="0">
              <a:effectLst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794" y="3988904"/>
            <a:ext cx="3822106" cy="253765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665920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>
                <a:effectLst/>
              </a:rPr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795" y="1732449"/>
            <a:ext cx="8468744" cy="1706490"/>
          </a:xfrm>
        </p:spPr>
        <p:txBody>
          <a:bodyPr>
            <a:normAutofit fontScale="92500" lnSpcReduction="10000"/>
          </a:bodyPr>
          <a:lstStyle/>
          <a:p>
            <a:r>
              <a:rPr lang="ru-RU" b="1" dirty="0">
                <a:effectLst/>
              </a:rPr>
              <a:t>Выводы:</a:t>
            </a:r>
            <a:endParaRPr lang="ru-RU" dirty="0">
              <a:effectLst/>
            </a:endParaRPr>
          </a:p>
          <a:p>
            <a:r>
              <a:rPr lang="ru-RU" dirty="0">
                <a:effectLst/>
              </a:rPr>
              <a:t>Партизаны ускорили крах нацизма, дезорганизовав тыл врага.</a:t>
            </a:r>
          </a:p>
          <a:p>
            <a:r>
              <a:rPr lang="ru-RU" dirty="0">
                <a:effectLst/>
              </a:rPr>
              <a:t>Движение — пример единства фронта и тыла.</a:t>
            </a:r>
          </a:p>
          <a:p>
            <a:r>
              <a:rPr lang="ru-RU" dirty="0">
                <a:effectLst/>
              </a:rPr>
              <a:t>Уроки: мобилизация народа в экстремальных условиях.</a:t>
            </a:r>
          </a:p>
          <a:p>
            <a:pPr marL="36900" indent="0">
              <a:buNone/>
            </a:pP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9619" y="3711262"/>
            <a:ext cx="4287665" cy="273145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998421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93916" y="2826026"/>
            <a:ext cx="10353762" cy="970450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77017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">
  <a:themeElements>
    <a:clrScheme name="Сланец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Сланец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ане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TM04033929[[fn=Сланец]]</Template>
  <TotalTime>38</TotalTime>
  <Words>210</Words>
  <Application>Microsoft Office PowerPoint</Application>
  <PresentationFormat>Широкоэкранный</PresentationFormat>
  <Paragraphs>45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Calisto MT</vt:lpstr>
      <vt:lpstr>Trebuchet MS</vt:lpstr>
      <vt:lpstr>Wingdings 2</vt:lpstr>
      <vt:lpstr>Сланец</vt:lpstr>
      <vt:lpstr>Партизанское движение в годы Великой Отечественной войны.</vt:lpstr>
      <vt:lpstr>Введение</vt:lpstr>
      <vt:lpstr>Формирование и структура движения</vt:lpstr>
      <vt:lpstr>Методы борьбы</vt:lpstr>
      <vt:lpstr>Презентация PowerPoint</vt:lpstr>
      <vt:lpstr>Взаимодействие с Красной Армией</vt:lpstr>
      <vt:lpstr>Проблемы и противоречия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Партизанское движение в годы Великой Отечественной войны.</dc:title>
  <dc:creator>alexey rau</dc:creator>
  <cp:lastModifiedBy>alexey rau</cp:lastModifiedBy>
  <cp:revision>4</cp:revision>
  <dcterms:created xsi:type="dcterms:W3CDTF">2025-04-22T23:16:43Z</dcterms:created>
  <dcterms:modified xsi:type="dcterms:W3CDTF">2025-04-22T23:55:07Z</dcterms:modified>
</cp:coreProperties>
</file>

<file path=docProps/thumbnail.jpeg>
</file>